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  <p:sldId id="265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8FBD"/>
    <a:srgbClr val="206184"/>
    <a:srgbClr val="00324F"/>
    <a:srgbClr val="722800"/>
    <a:srgbClr val="BD6A3C"/>
    <a:srgbClr val="353C42"/>
    <a:srgbClr val="004A72"/>
    <a:srgbClr val="204C65"/>
    <a:srgbClr val="1F67A3"/>
    <a:srgbClr val="788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8" autoAdjust="0"/>
    <p:restoredTop sz="94659"/>
  </p:normalViewPr>
  <p:slideViewPr>
    <p:cSldViewPr snapToGrid="0" snapToObjects="1">
      <p:cViewPr varScale="1">
        <p:scale>
          <a:sx n="112" d="100"/>
          <a:sy n="112" d="100"/>
        </p:scale>
        <p:origin x="38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3A62C-BF78-9149-8521-ED41029C5D59}" type="datetimeFigureOut">
              <a:rPr lang="en-US" smtClean="0"/>
              <a:t>8/1/17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2385E-D69C-0F4B-9E23-476226B80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03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74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28600"/>
            <a:ext cx="12192000" cy="85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5411608" y="623455"/>
            <a:ext cx="6647218" cy="331518"/>
            <a:chOff x="5411608" y="378619"/>
            <a:chExt cx="6647218" cy="576354"/>
          </a:xfrm>
        </p:grpSpPr>
        <p:sp>
          <p:nvSpPr>
            <p:cNvPr id="10" name="Rectangle 9"/>
            <p:cNvSpPr/>
            <p:nvPr userDrawn="1"/>
          </p:nvSpPr>
          <p:spPr>
            <a:xfrm>
              <a:off x="11344451" y="378619"/>
              <a:ext cx="714375" cy="553940"/>
            </a:xfrm>
            <a:prstGeom prst="rect">
              <a:avLst/>
            </a:prstGeom>
            <a:solidFill>
              <a:srgbClr val="863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0496902" y="381821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9649353" y="385023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8801804" y="388225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54255" y="391427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106706" y="394629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59157" y="397831"/>
              <a:ext cx="714375" cy="553940"/>
            </a:xfrm>
            <a:prstGeom prst="rect">
              <a:avLst/>
            </a:prstGeom>
            <a:solidFill>
              <a:srgbClr val="074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5411608" y="401033"/>
              <a:ext cx="714375" cy="553940"/>
            </a:xfrm>
            <a:prstGeom prst="rect">
              <a:avLst/>
            </a:prstGeom>
            <a:solidFill>
              <a:srgbClr val="3C8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639582" y="4996015"/>
            <a:ext cx="10972801" cy="809777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4800" b="0" i="0" cap="none" baseline="0">
                <a:solidFill>
                  <a:schemeClr val="bg1"/>
                </a:solidFill>
                <a:latin typeface="+mj-lt"/>
                <a:ea typeface="Segoe UI" charset="0"/>
                <a:cs typeface="Segoe UI" charset="0"/>
              </a:defRPr>
            </a:lvl1pPr>
          </a:lstStyle>
          <a:p>
            <a:r>
              <a:rPr lang="en-US" sz="4800" dirty="0" smtClean="0"/>
              <a:t>TITLE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9582" y="5805791"/>
            <a:ext cx="10972801" cy="82788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6" y="381000"/>
            <a:ext cx="2493818" cy="58189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Vertic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84583" y="0"/>
            <a:ext cx="3807417" cy="6858000"/>
          </a:xfrm>
          <a:prstGeom prst="rect">
            <a:avLst/>
          </a:prstGeom>
          <a:solidFill>
            <a:srgbClr val="004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>
              <a:latin typeface="Segoe UI Semibold" charset="0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63553" y="9173"/>
            <a:ext cx="3192650" cy="6848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516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379509" y="278507"/>
            <a:ext cx="7669277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74A7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84583" y="0"/>
            <a:ext cx="3807417" cy="6858000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63553" y="9173"/>
            <a:ext cx="3192650" cy="6848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516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379509" y="278507"/>
            <a:ext cx="7669277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353C4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004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99796"/>
            <a:ext cx="12191999" cy="1186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81600"/>
            <a:ext cx="12191999" cy="1217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Horizontal Comp Soft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5213444"/>
            <a:ext cx="12192000" cy="1644556"/>
          </a:xfrm>
          <a:prstGeom prst="rect">
            <a:avLst/>
          </a:prstGeom>
          <a:solidFill>
            <a:srgbClr val="3C8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5181600"/>
            <a:ext cx="12191999" cy="1217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 descr="apple_monito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81" y="71119"/>
            <a:ext cx="4791326" cy="5185699"/>
          </a:xfrm>
          <a:prstGeom prst="rect">
            <a:avLst/>
          </a:prstGeom>
        </p:spPr>
      </p:pic>
      <p:sp>
        <p:nvSpPr>
          <p:cNvPr id="9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758166" y="318997"/>
            <a:ext cx="3842206" cy="3184567"/>
          </a:xfrm>
          <a:custGeom>
            <a:avLst/>
            <a:gdLst>
              <a:gd name="connsiteX0" fmla="*/ 0 w 2020948"/>
              <a:gd name="connsiteY0" fmla="*/ 0 h 2020948"/>
              <a:gd name="connsiteX1" fmla="*/ 2020948 w 2020948"/>
              <a:gd name="connsiteY1" fmla="*/ 0 h 2020948"/>
              <a:gd name="connsiteX2" fmla="*/ 2020948 w 2020948"/>
              <a:gd name="connsiteY2" fmla="*/ 2020948 h 2020948"/>
              <a:gd name="connsiteX3" fmla="*/ 0 w 2020948"/>
              <a:gd name="connsiteY3" fmla="*/ 2020948 h 2020948"/>
              <a:gd name="connsiteX4" fmla="*/ 0 w 2020948"/>
              <a:gd name="connsiteY4" fmla="*/ 0 h 2020948"/>
              <a:gd name="connsiteX0" fmla="*/ 0 w 2468623"/>
              <a:gd name="connsiteY0" fmla="*/ 0 h 2020948"/>
              <a:gd name="connsiteX1" fmla="*/ 2468623 w 2468623"/>
              <a:gd name="connsiteY1" fmla="*/ 490538 h 2020948"/>
              <a:gd name="connsiteX2" fmla="*/ 2020948 w 2468623"/>
              <a:gd name="connsiteY2" fmla="*/ 2020948 h 2020948"/>
              <a:gd name="connsiteX3" fmla="*/ 0 w 2468623"/>
              <a:gd name="connsiteY3" fmla="*/ 2020948 h 2020948"/>
              <a:gd name="connsiteX4" fmla="*/ 0 w 2468623"/>
              <a:gd name="connsiteY4" fmla="*/ 0 h 2020948"/>
              <a:gd name="connsiteX0" fmla="*/ 0 w 2468623"/>
              <a:gd name="connsiteY0" fmla="*/ 0 h 2144773"/>
              <a:gd name="connsiteX1" fmla="*/ 2468623 w 2468623"/>
              <a:gd name="connsiteY1" fmla="*/ 490538 h 2144773"/>
              <a:gd name="connsiteX2" fmla="*/ 2020948 w 2468623"/>
              <a:gd name="connsiteY2" fmla="*/ 2020948 h 2144773"/>
              <a:gd name="connsiteX3" fmla="*/ 123825 w 2468623"/>
              <a:gd name="connsiteY3" fmla="*/ 2144773 h 2144773"/>
              <a:gd name="connsiteX4" fmla="*/ 0 w 2468623"/>
              <a:gd name="connsiteY4" fmla="*/ 0 h 2144773"/>
              <a:gd name="connsiteX0" fmla="*/ 0 w 2587686"/>
              <a:gd name="connsiteY0" fmla="*/ 0 h 2144773"/>
              <a:gd name="connsiteX1" fmla="*/ 2468623 w 2587686"/>
              <a:gd name="connsiteY1" fmla="*/ 490538 h 2144773"/>
              <a:gd name="connsiteX2" fmla="*/ 2587686 w 2587686"/>
              <a:gd name="connsiteY2" fmla="*/ 2120961 h 2144773"/>
              <a:gd name="connsiteX3" fmla="*/ 123825 w 2587686"/>
              <a:gd name="connsiteY3" fmla="*/ 2144773 h 2144773"/>
              <a:gd name="connsiteX4" fmla="*/ 0 w 2587686"/>
              <a:gd name="connsiteY4" fmla="*/ 0 h 214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7686" h="2144773">
                <a:moveTo>
                  <a:pt x="0" y="0"/>
                </a:moveTo>
                <a:lnTo>
                  <a:pt x="2468623" y="490538"/>
                </a:lnTo>
                <a:lnTo>
                  <a:pt x="2587686" y="2120961"/>
                </a:lnTo>
                <a:lnTo>
                  <a:pt x="123825" y="2144773"/>
                </a:lnTo>
                <a:lnTo>
                  <a:pt x="0" y="0"/>
                </a:lnTo>
                <a:close/>
              </a:path>
            </a:pathLst>
          </a:cu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22697" y="1371613"/>
            <a:ext cx="6162903" cy="365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400">
                <a:solidFill>
                  <a:srgbClr val="353C42"/>
                </a:solidFill>
              </a:defRPr>
            </a:lvl1pPr>
            <a:lvl2pPr marL="6858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2000">
                <a:solidFill>
                  <a:srgbClr val="353C42"/>
                </a:solidFill>
              </a:defRPr>
            </a:lvl2pPr>
            <a:lvl3pPr marL="11430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800">
                <a:solidFill>
                  <a:srgbClr val="353C42"/>
                </a:solidFill>
              </a:defRPr>
            </a:lvl3pPr>
            <a:lvl4pPr marL="16002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4pPr>
            <a:lvl5pPr marL="2057400" indent="-228600">
              <a:buClr>
                <a:srgbClr val="5F6971"/>
              </a:buClr>
              <a:buFont typeface="Wingdings" panose="05000000000000000000" pitchFamily="2" charset="2"/>
              <a:buChar char="§"/>
              <a:defRPr sz="1600">
                <a:solidFill>
                  <a:srgbClr val="353C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622697" y="430920"/>
            <a:ext cx="6162903" cy="82788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353C4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07" y="6335597"/>
            <a:ext cx="1300942" cy="2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12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18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YOUR FIRST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6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calculate gradients of weights and bias </a:t>
                </a:r>
                <a:r>
                  <a:rPr lang="en-US" dirty="0" err="1" smtClean="0"/>
                  <a:t>w.r.t</a:t>
                </a:r>
                <a:r>
                  <a:rPr lang="en-US" dirty="0" smtClean="0"/>
                  <a:t> cost,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b="0" dirty="0" smtClean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b="0" dirty="0" smtClean="0"/>
                  <a:t>.</a:t>
                </a:r>
              </a:p>
              <a:p>
                <a:r>
                  <a:rPr lang="en-US" dirty="0" smtClean="0"/>
                  <a:t>Then, we adjust weight and bias after multiplying with a learning rate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𝜂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smtClean="0"/>
                  <a:t>Learning rate is used to accelerate convergence or prevent overshooting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420" y="3997132"/>
            <a:ext cx="4823460" cy="26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9509" y="430530"/>
                <a:ext cx="7669277" cy="3763209"/>
              </a:xfrm>
            </p:spPr>
            <p:txBody>
              <a:bodyPr/>
              <a:lstStyle/>
              <a:p>
                <a:r>
                  <a:rPr lang="en-US" dirty="0" smtClean="0"/>
                  <a:t>NOT function also known as negation</a:t>
                </a:r>
              </a:p>
              <a:p>
                <a:r>
                  <a:rPr lang="en-US" dirty="0" smtClean="0"/>
                  <a:t>Single input and output</a:t>
                </a:r>
              </a:p>
              <a:p>
                <a:pPr lvl="1"/>
                <a:r>
                  <a:rPr lang="en-US" dirty="0" smtClean="0"/>
                  <a:t>One neuron is enough</a:t>
                </a:r>
              </a:p>
              <a:p>
                <a:r>
                  <a:rPr lang="en-US" dirty="0" smtClean="0"/>
                  <a:t>Start with random weight and bias</a:t>
                </a:r>
              </a:p>
              <a:p>
                <a:r>
                  <a:rPr lang="en-US" dirty="0" smtClean="0"/>
                  <a:t>Output,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𝑤𝑥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Gradients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n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509" y="430530"/>
                <a:ext cx="7669277" cy="3763209"/>
              </a:xfrm>
              <a:blipFill rotWithShape="0">
                <a:blip r:embed="rId2"/>
                <a:stretch>
                  <a:fillRect l="-1033" t="-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1896194" y="4922682"/>
            <a:ext cx="1109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𝑤𝑥</m:t>
                      </m:r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7" idx="4"/>
          </p:cNvCxnSpPr>
          <p:nvPr/>
        </p:nvCxnSpPr>
        <p:spPr>
          <a:xfrm flipV="1">
            <a:off x="3627758" y="5593404"/>
            <a:ext cx="0" cy="910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6"/>
          </p:cNvCxnSpPr>
          <p:nvPr/>
        </p:nvCxnSpPr>
        <p:spPr>
          <a:xfrm>
            <a:off x="4249345" y="4922682"/>
            <a:ext cx="1257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84065" y="4775452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54797" y="4919854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1764" y="5790528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84544" y="4733992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11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9509" y="430530"/>
                <a:ext cx="7669277" cy="3949096"/>
              </a:xfrm>
            </p:spPr>
            <p:txBody>
              <a:bodyPr/>
              <a:lstStyle/>
              <a:p>
                <a:r>
                  <a:rPr lang="en-US" dirty="0" smtClean="0"/>
                  <a:t>AND function outputs 1 when both inputs are 1</a:t>
                </a:r>
              </a:p>
              <a:p>
                <a:r>
                  <a:rPr lang="en-US" dirty="0" smtClean="0"/>
                  <a:t>Two inputs and single output</a:t>
                </a:r>
              </a:p>
              <a:p>
                <a:r>
                  <a:rPr lang="en-US" dirty="0" smtClean="0"/>
                  <a:t>Two weights and a bias</a:t>
                </a:r>
              </a:p>
              <a:p>
                <a:r>
                  <a:rPr lang="en-US" dirty="0" smtClean="0"/>
                  <a:t>Output,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Gradients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n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509" y="430530"/>
                <a:ext cx="7669277" cy="3949096"/>
              </a:xfrm>
              <a:blipFill rotWithShape="0">
                <a:blip r:embed="rId2"/>
                <a:stretch>
                  <a:fillRect l="-1033" t="-2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2034540" y="4491990"/>
            <a:ext cx="971631" cy="430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171" y="4251960"/>
                <a:ext cx="1243174" cy="1341444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7" idx="4"/>
          </p:cNvCxnSpPr>
          <p:nvPr/>
        </p:nvCxnSpPr>
        <p:spPr>
          <a:xfrm flipV="1">
            <a:off x="3627758" y="5593404"/>
            <a:ext cx="0" cy="910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6"/>
          </p:cNvCxnSpPr>
          <p:nvPr/>
        </p:nvCxnSpPr>
        <p:spPr>
          <a:xfrm>
            <a:off x="4249345" y="4922682"/>
            <a:ext cx="1257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1738546" y="4252657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546" y="4252657"/>
                <a:ext cx="295994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22449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2256320" y="4324728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320" y="4324728"/>
                <a:ext cx="295994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36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238033" y="5859564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87586" y="4661846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7" idx="2"/>
          </p:cNvCxnSpPr>
          <p:nvPr/>
        </p:nvCxnSpPr>
        <p:spPr>
          <a:xfrm flipV="1">
            <a:off x="1886543" y="4922682"/>
            <a:ext cx="1119628" cy="55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2255174" y="5195312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174" y="5195312"/>
                <a:ext cx="295994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39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1582336" y="5250877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36" y="5250877"/>
                <a:ext cx="295994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061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411480"/>
            <a:ext cx="7669277" cy="5974378"/>
          </a:xfrm>
        </p:spPr>
        <p:txBody>
          <a:bodyPr/>
          <a:lstStyle/>
          <a:p>
            <a:r>
              <a:rPr lang="en-US" dirty="0" smtClean="0"/>
              <a:t>XOR function takes two inputs and outputs a 1 if exactly one of the input is 1.</a:t>
            </a:r>
          </a:p>
          <a:p>
            <a:r>
              <a:rPr lang="en-US" dirty="0" smtClean="0"/>
              <a:t>Obvious solution would be to use the same neuron arrangement as the AND function</a:t>
            </a:r>
          </a:p>
          <a:p>
            <a:endParaRPr lang="en-US" dirty="0"/>
          </a:p>
          <a:p>
            <a:r>
              <a:rPr lang="en-US" dirty="0" smtClean="0"/>
              <a:t>This will not work correctly!</a:t>
            </a:r>
          </a:p>
        </p:txBody>
      </p:sp>
    </p:spTree>
    <p:extLst>
      <p:ext uri="{BB962C8B-B14F-4D97-AF65-F5344CB8AC3E}">
        <p14:creationId xmlns:p14="http://schemas.microsoft.com/office/powerpoint/2010/main" val="1221647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9509" y="377190"/>
                <a:ext cx="7669277" cy="6008668"/>
              </a:xfrm>
            </p:spPr>
            <p:txBody>
              <a:bodyPr/>
              <a:lstStyle/>
              <a:p>
                <a:r>
                  <a:rPr lang="en-US" dirty="0" smtClean="0"/>
                  <a:t>A single neuron can only partition its input along a single straight line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XOR requires two partitions. Thus, we introduce hidden layer that allows us to build two partitions</a:t>
                </a:r>
              </a:p>
              <a:p>
                <a:r>
                  <a:rPr lang="en-US" dirty="0" smtClean="0"/>
                  <a:t>Two inputs leading to two neurons which in turn feed into one neuron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509" y="377190"/>
                <a:ext cx="7669277" cy="6008668"/>
              </a:xfrm>
              <a:blipFill rotWithShape="0">
                <a:blip r:embed="rId2"/>
                <a:stretch>
                  <a:fillRect l="-1033" t="-1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10" y="3002578"/>
            <a:ext cx="4511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16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377190"/>
            <a:ext cx="7669277" cy="2028033"/>
          </a:xfrm>
        </p:spPr>
        <p:txBody>
          <a:bodyPr/>
          <a:lstStyle/>
          <a:p>
            <a:r>
              <a:rPr lang="en-US" dirty="0" smtClean="0"/>
              <a:t>XOR requires two partitions. Thus, we introduce hidden layer that allows us to build two partitions</a:t>
            </a:r>
          </a:p>
          <a:p>
            <a:r>
              <a:rPr lang="en-US" dirty="0" smtClean="0"/>
              <a:t>Two inputs leading to two neurons which in turn feed into one neuron</a:t>
            </a:r>
          </a:p>
          <a:p>
            <a:r>
              <a:rPr lang="en-US" dirty="0" smtClean="0"/>
              <a:t>Total of 6 weights and 3 biases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770924" y="3177540"/>
            <a:ext cx="1055974" cy="10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2826898" y="2486441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898" y="2486441"/>
                <a:ext cx="1243174" cy="1341444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3388054" y="3827885"/>
            <a:ext cx="0" cy="51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388256" y="2972497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256" y="2972497"/>
                <a:ext cx="295994" cy="369332"/>
              </a:xfrm>
              <a:prstGeom prst="rect">
                <a:avLst/>
              </a:prstGeom>
              <a:blipFill rotWithShape="0">
                <a:blip r:embed="rId3"/>
                <a:stretch>
                  <a:fillRect r="-2291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107577" y="2836519"/>
                <a:ext cx="295994" cy="384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577" y="2836519"/>
                <a:ext cx="295994" cy="384529"/>
              </a:xfrm>
              <a:prstGeom prst="rect">
                <a:avLst/>
              </a:prstGeom>
              <a:blipFill rotWithShape="0">
                <a:blip r:embed="rId4"/>
                <a:stretch>
                  <a:fillRect r="-6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/>
              <p:cNvSpPr/>
              <p:nvPr/>
            </p:nvSpPr>
            <p:spPr>
              <a:xfrm>
                <a:off x="2820607" y="4665383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607" y="4665383"/>
                <a:ext cx="1243174" cy="1341444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/>
              <p:cNvSpPr/>
              <p:nvPr/>
            </p:nvSpPr>
            <p:spPr>
              <a:xfrm>
                <a:off x="5508714" y="3433586"/>
                <a:ext cx="1243174" cy="1341444"/>
              </a:xfrm>
              <a:prstGeom prst="ellipse">
                <a:avLst/>
              </a:prstGeom>
              <a:solidFill>
                <a:srgbClr val="004A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714" y="3433586"/>
                <a:ext cx="1243174" cy="1341444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V="1">
            <a:off x="3419498" y="6006827"/>
            <a:ext cx="0" cy="51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764633" y="5337814"/>
            <a:ext cx="1055974" cy="10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381965" y="5132771"/>
                <a:ext cx="295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965" y="5132771"/>
                <a:ext cx="295994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2107577" y="5355822"/>
                <a:ext cx="295994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577" y="5355822"/>
                <a:ext cx="295994" cy="372474"/>
              </a:xfrm>
              <a:prstGeom prst="rect">
                <a:avLst/>
              </a:prstGeom>
              <a:blipFill rotWithShape="0">
                <a:blip r:embed="rId6"/>
                <a:stretch>
                  <a:fillRect r="-7083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endCxn id="7" idx="2"/>
          </p:cNvCxnSpPr>
          <p:nvPr/>
        </p:nvCxnSpPr>
        <p:spPr>
          <a:xfrm flipV="1">
            <a:off x="1764633" y="3157163"/>
            <a:ext cx="1062265" cy="2178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8" idx="2"/>
          </p:cNvCxnSpPr>
          <p:nvPr/>
        </p:nvCxnSpPr>
        <p:spPr>
          <a:xfrm>
            <a:off x="1774704" y="3190511"/>
            <a:ext cx="1045903" cy="214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1574177" y="4376652"/>
                <a:ext cx="295994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177" y="4376652"/>
                <a:ext cx="295994" cy="372474"/>
              </a:xfrm>
              <a:prstGeom prst="rect">
                <a:avLst/>
              </a:prstGeom>
              <a:blipFill rotWithShape="0">
                <a:blip r:embed="rId7"/>
                <a:stretch>
                  <a:fillRect r="-67347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1631327" y="3679422"/>
                <a:ext cx="295994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27" y="3679422"/>
                <a:ext cx="295994" cy="372474"/>
              </a:xfrm>
              <a:prstGeom prst="rect">
                <a:avLst/>
              </a:prstGeom>
              <a:blipFill rotWithShape="0">
                <a:blip r:embed="rId8"/>
                <a:stretch>
                  <a:fillRect r="-7083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023187" y="3856417"/>
                <a:ext cx="3255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187" y="3856417"/>
                <a:ext cx="325593" cy="369332"/>
              </a:xfrm>
              <a:prstGeom prst="rect">
                <a:avLst/>
              </a:prstGeom>
              <a:blipFill rotWithShape="0">
                <a:blip r:embed="rId9"/>
                <a:stretch>
                  <a:fillRect r="-13208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3061287" y="6077647"/>
                <a:ext cx="325593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287" y="6077647"/>
                <a:ext cx="325593" cy="372474"/>
              </a:xfrm>
              <a:prstGeom prst="rect">
                <a:avLst/>
              </a:prstGeom>
              <a:blipFill rotWithShape="0">
                <a:blip r:embed="rId10"/>
                <a:stretch>
                  <a:fillRect r="-1296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>
            <a:stCxn id="7" idx="6"/>
            <a:endCxn id="19" idx="2"/>
          </p:cNvCxnSpPr>
          <p:nvPr/>
        </p:nvCxnSpPr>
        <p:spPr>
          <a:xfrm>
            <a:off x="4070072" y="3157163"/>
            <a:ext cx="1438642" cy="94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8" idx="6"/>
            <a:endCxn id="19" idx="2"/>
          </p:cNvCxnSpPr>
          <p:nvPr/>
        </p:nvCxnSpPr>
        <p:spPr>
          <a:xfrm flipV="1">
            <a:off x="4063781" y="4104308"/>
            <a:ext cx="1444933" cy="1231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123634" y="4780385"/>
            <a:ext cx="0" cy="51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5758767" y="4808917"/>
                <a:ext cx="3255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767" y="4808917"/>
                <a:ext cx="325593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4454537" y="3126079"/>
                <a:ext cx="295994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537" y="3126079"/>
                <a:ext cx="295994" cy="372538"/>
              </a:xfrm>
              <a:prstGeom prst="rect">
                <a:avLst/>
              </a:prstGeom>
              <a:blipFill rotWithShape="0">
                <a:blip r:embed="rId12"/>
                <a:stretch>
                  <a:fillRect r="-4583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4606937" y="4730089"/>
                <a:ext cx="29599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937" y="4730089"/>
                <a:ext cx="295994" cy="373051"/>
              </a:xfrm>
              <a:prstGeom prst="rect">
                <a:avLst/>
              </a:prstGeom>
              <a:blipFill rotWithShape="0">
                <a:blip r:embed="rId13"/>
                <a:stretch>
                  <a:fillRect r="-4583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>
            <a:stCxn id="19" idx="6"/>
          </p:cNvCxnSpPr>
          <p:nvPr/>
        </p:nvCxnSpPr>
        <p:spPr>
          <a:xfrm>
            <a:off x="6751888" y="4104308"/>
            <a:ext cx="1032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83920" y="3906984"/>
            <a:ext cx="295994" cy="51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8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6 weights and 3 biases, we are already starting to see lots of lines of math showing up.</a:t>
            </a:r>
          </a:p>
          <a:p>
            <a:endParaRPr lang="en-US" dirty="0" smtClean="0"/>
          </a:p>
          <a:p>
            <a:r>
              <a:rPr lang="en-US" dirty="0" smtClean="0"/>
              <a:t>However almost all of them follow a similar pattern. We can use matrix notation to combine weights and bias in each layer into a single matrix that we can use for computation</a:t>
            </a:r>
          </a:p>
          <a:p>
            <a:endParaRPr lang="en-US" dirty="0"/>
          </a:p>
          <a:p>
            <a:r>
              <a:rPr lang="en-US" dirty="0" smtClean="0"/>
              <a:t>We also use backpropagation. A shortcut where we use gradients in the forward layer to compute gradients for the layer behind.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Matrix 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7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365760"/>
            <a:ext cx="7669277" cy="6020098"/>
          </a:xfrm>
        </p:spPr>
        <p:txBody>
          <a:bodyPr/>
          <a:lstStyle/>
          <a:p>
            <a:r>
              <a:rPr lang="en-US" dirty="0" smtClean="0"/>
              <a:t>Classification of MNIST handwritten digits</a:t>
            </a:r>
          </a:p>
          <a:p>
            <a:pPr lvl="1"/>
            <a:r>
              <a:rPr lang="en-US" dirty="0" smtClean="0"/>
              <a:t>Famous dataset used for testing effectiveness of various ML algorithms</a:t>
            </a:r>
          </a:p>
          <a:p>
            <a:pPr lvl="1"/>
            <a:r>
              <a:rPr lang="en-US" dirty="0" smtClean="0"/>
              <a:t>Input is a 28x28 grayscale image which we can take as a single vector of length 28*28 = 784.</a:t>
            </a:r>
          </a:p>
          <a:p>
            <a:pPr lvl="1"/>
            <a:r>
              <a:rPr lang="en-US" smtClean="0"/>
              <a:t>50000 </a:t>
            </a:r>
            <a:r>
              <a:rPr lang="en-US" dirty="0" smtClean="0"/>
              <a:t>test cases.</a:t>
            </a:r>
          </a:p>
          <a:p>
            <a:pPr lvl="1"/>
            <a:r>
              <a:rPr lang="en-US" dirty="0" smtClean="0"/>
              <a:t>Using 30 hidden layers</a:t>
            </a:r>
          </a:p>
          <a:p>
            <a:r>
              <a:rPr lang="en-US" dirty="0" smtClean="0"/>
              <a:t>Luckily, we have already created a matrix method to train a neural network</a:t>
            </a:r>
          </a:p>
          <a:p>
            <a:pPr lvl="1"/>
            <a:r>
              <a:rPr lang="en-US" dirty="0" smtClean="0"/>
              <a:t>We can just set a different matrix size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3903508"/>
            <a:ext cx="2762250" cy="275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7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Re-cap of machine learning</a:t>
            </a:r>
          </a:p>
          <a:p>
            <a:r>
              <a:rPr lang="en-US" dirty="0" smtClean="0"/>
              <a:t>Neural networks overview</a:t>
            </a:r>
          </a:p>
          <a:p>
            <a:r>
              <a:rPr lang="en-US" dirty="0" smtClean="0"/>
              <a:t>Training NOT function</a:t>
            </a:r>
          </a:p>
          <a:p>
            <a:r>
              <a:rPr lang="en-US" dirty="0" smtClean="0"/>
              <a:t>Training </a:t>
            </a:r>
            <a:r>
              <a:rPr lang="en-US" dirty="0" smtClean="0"/>
              <a:t>AND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Training XOR function</a:t>
            </a:r>
          </a:p>
          <a:p>
            <a:r>
              <a:rPr lang="en-US" dirty="0" smtClean="0"/>
              <a:t>Training a digit classifier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8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“A </a:t>
            </a:r>
            <a:r>
              <a:rPr lang="en-US" dirty="0"/>
              <a:t>computer program is said to learn from experience </a:t>
            </a:r>
            <a:r>
              <a:rPr lang="en-US" i="1" dirty="0"/>
              <a:t>E</a:t>
            </a:r>
            <a:r>
              <a:rPr lang="en-US" dirty="0"/>
              <a:t> with respect to some class of tasks </a:t>
            </a:r>
            <a:r>
              <a:rPr lang="en-US" i="1" dirty="0"/>
              <a:t>T</a:t>
            </a:r>
            <a:r>
              <a:rPr lang="en-US" dirty="0"/>
              <a:t> and performance measure </a:t>
            </a:r>
            <a:r>
              <a:rPr lang="en-US" i="1" dirty="0"/>
              <a:t>P</a:t>
            </a:r>
            <a:r>
              <a:rPr lang="en-US" dirty="0"/>
              <a:t> if its performance at tasks in </a:t>
            </a:r>
            <a:r>
              <a:rPr lang="en-US" i="1" dirty="0"/>
              <a:t>T</a:t>
            </a:r>
            <a:r>
              <a:rPr lang="en-US" dirty="0"/>
              <a:t>, as measured by </a:t>
            </a:r>
            <a:r>
              <a:rPr lang="en-US" i="1" dirty="0"/>
              <a:t>P</a:t>
            </a:r>
            <a:r>
              <a:rPr lang="en-US" dirty="0"/>
              <a:t>, improves with experience </a:t>
            </a:r>
            <a:r>
              <a:rPr lang="en-US" i="1" dirty="0"/>
              <a:t>E</a:t>
            </a:r>
            <a:r>
              <a:rPr lang="en-US" dirty="0" smtClean="0"/>
              <a:t>.”</a:t>
            </a:r>
          </a:p>
          <a:p>
            <a:pPr marL="0" indent="0" algn="r">
              <a:buNone/>
            </a:pPr>
            <a:r>
              <a:rPr lang="en-US" dirty="0" smtClean="0"/>
              <a:t>- Tom M. Mitchell</a:t>
            </a:r>
          </a:p>
          <a:p>
            <a:endParaRPr lang="en-US" dirty="0" smtClean="0"/>
          </a:p>
          <a:p>
            <a:r>
              <a:rPr lang="en-US" dirty="0" smtClean="0"/>
              <a:t>Examples</a:t>
            </a:r>
          </a:p>
          <a:p>
            <a:endParaRPr lang="en-US" dirty="0" smtClean="0"/>
          </a:p>
          <a:p>
            <a:pPr algn="r"/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72962"/>
              </p:ext>
            </p:extLst>
          </p:nvPr>
        </p:nvGraphicFramePr>
        <p:xfrm>
          <a:off x="637265" y="4131732"/>
          <a:ext cx="758104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015"/>
                <a:gridCol w="2527015"/>
                <a:gridCol w="2527015"/>
              </a:tblGrid>
              <a:tr h="334150">
                <a:tc>
                  <a:txBody>
                    <a:bodyPr/>
                    <a:lstStyle/>
                    <a:p>
                      <a:r>
                        <a:rPr lang="en-US" dirty="0" smtClean="0"/>
                        <a:t>Task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Performance Measure 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Experience</a:t>
                      </a:r>
                      <a:r>
                        <a:rPr lang="en-US" baseline="0" dirty="0" smtClean="0"/>
                        <a:t> 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Optical character recognition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Fraction</a:t>
                      </a:r>
                      <a:r>
                        <a:rPr lang="en-US" baseline="0" dirty="0" smtClean="0"/>
                        <a:t> of characters accurately recognized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</a:t>
                      </a:r>
                      <a:r>
                        <a:rPr lang="en-US" baseline="0" dirty="0" smtClean="0"/>
                        <a:t> on labeled 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Spam filtering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Accurately</a:t>
                      </a:r>
                      <a:r>
                        <a:rPr lang="en-US" baseline="0" dirty="0" smtClean="0"/>
                        <a:t> tagging spam and not tagging non-spam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 on emails</a:t>
                      </a:r>
                      <a:r>
                        <a:rPr lang="en-US" baseline="0" dirty="0" smtClean="0"/>
                        <a:t> labelled as spam/non-spam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47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342900"/>
            <a:ext cx="7669277" cy="6042958"/>
          </a:xfrm>
        </p:spPr>
        <p:txBody>
          <a:bodyPr/>
          <a:lstStyle/>
          <a:p>
            <a:r>
              <a:rPr lang="en-US" dirty="0" smtClean="0"/>
              <a:t>Systems inspired by the biological brain</a:t>
            </a:r>
          </a:p>
          <a:p>
            <a:r>
              <a:rPr lang="en-US" dirty="0" smtClean="0"/>
              <a:t>Represented </a:t>
            </a:r>
            <a:r>
              <a:rPr lang="en-US" dirty="0" smtClean="0"/>
              <a:t>by neurons connected together in a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Signals are propagated along connections</a:t>
            </a:r>
            <a:endParaRPr lang="en-US" dirty="0"/>
          </a:p>
          <a:p>
            <a:r>
              <a:rPr lang="en-US" dirty="0" smtClean="0"/>
              <a:t>Learns </a:t>
            </a:r>
            <a:r>
              <a:rPr lang="en-US" dirty="0" smtClean="0"/>
              <a:t>by adjusting the strength of connections between </a:t>
            </a:r>
            <a:r>
              <a:rPr lang="en-US" dirty="0" smtClean="0"/>
              <a:t>neurons</a:t>
            </a:r>
          </a:p>
          <a:p>
            <a:r>
              <a:rPr lang="en-US" dirty="0" smtClean="0"/>
              <a:t>Can be used in many different domains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6" y="3211831"/>
            <a:ext cx="2921418" cy="35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6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09" y="1219200"/>
            <a:ext cx="7669277" cy="1897944"/>
          </a:xfrm>
        </p:spPr>
        <p:txBody>
          <a:bodyPr/>
          <a:lstStyle/>
          <a:p>
            <a:r>
              <a:rPr lang="en-US" dirty="0" smtClean="0"/>
              <a:t>Building blocks of biological brains</a:t>
            </a:r>
          </a:p>
          <a:p>
            <a:r>
              <a:rPr lang="en-US" dirty="0" smtClean="0"/>
              <a:t>Takes multiple inputs, processes them and produces single output</a:t>
            </a:r>
          </a:p>
          <a:p>
            <a:r>
              <a:rPr lang="en-US" dirty="0" smtClean="0"/>
              <a:t>Adjusting connection strengths and connecting to different neurons help us learn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Neurons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47" y="3117144"/>
            <a:ext cx="6858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6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Building blocks of artificial neural networks</a:t>
                </a:r>
              </a:p>
              <a:p>
                <a:r>
                  <a:rPr lang="en-US" b="0" dirty="0" smtClean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f>
                      <m:fPr>
                        <m:type m:val="noBar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if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)&gt;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otherwise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f is an activation function that is usually non-linear and allows us to learn a rich variety of patterns.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Artificial Neurons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93" y="3601938"/>
            <a:ext cx="5782724" cy="27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7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will be using a sigmoid activation function in this session</a:t>
                </a:r>
              </a:p>
              <a:p>
                <a:pPr lvl="1"/>
                <a:r>
                  <a:rPr lang="en-US" dirty="0" smtClean="0"/>
                  <a:t>Helps restrict the output between 0 and </a:t>
                </a:r>
                <a:r>
                  <a:rPr lang="en-US" dirty="0" smtClean="0"/>
                  <a:t>1 (simulate actual neurons)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Closely resembles step function</a:t>
                </a:r>
              </a:p>
              <a:p>
                <a:pPr lvl="1"/>
                <a:r>
                  <a:rPr lang="en-US" dirty="0" smtClean="0"/>
                  <a:t>Easily differentiable,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∗(1−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Other types include</a:t>
                </a:r>
              </a:p>
              <a:p>
                <a:pPr lvl="1"/>
                <a:r>
                  <a:rPr lang="en-US" dirty="0" smtClean="0"/>
                  <a:t>Hyperbolic tangent</a:t>
                </a:r>
              </a:p>
              <a:p>
                <a:pPr lvl="1"/>
                <a:r>
                  <a:rPr lang="en-US" dirty="0" smtClean="0"/>
                  <a:t>Linear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029" y="3925116"/>
            <a:ext cx="5673377" cy="246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9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training a neural network, we aim to compute a set of weights and biases that gives the output we want</a:t>
            </a:r>
            <a:endParaRPr lang="en-US" dirty="0"/>
          </a:p>
          <a:p>
            <a:r>
              <a:rPr lang="en-US" dirty="0" smtClean="0"/>
              <a:t>Achieved using a technique called gradient descent. </a:t>
            </a:r>
            <a:endParaRPr lang="en-US" dirty="0" smtClean="0"/>
          </a:p>
          <a:p>
            <a:pPr lvl="1"/>
            <a:r>
              <a:rPr lang="en-US" dirty="0" smtClean="0"/>
              <a:t>Start with a set of weights and bias</a:t>
            </a:r>
          </a:p>
          <a:p>
            <a:pPr lvl="1"/>
            <a:r>
              <a:rPr lang="en-US" dirty="0" smtClean="0"/>
              <a:t>Feed forward to compute output</a:t>
            </a:r>
          </a:p>
          <a:p>
            <a:pPr lvl="1"/>
            <a:r>
              <a:rPr lang="en-US" dirty="0" smtClean="0"/>
              <a:t>Formulate cost in terms of difference between expected output and obtained</a:t>
            </a:r>
          </a:p>
          <a:p>
            <a:pPr lvl="1"/>
            <a:r>
              <a:rPr lang="en-US" dirty="0" smtClean="0"/>
              <a:t>Change weights and bias in direction that reduce cost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52" y="3802529"/>
            <a:ext cx="5622671" cy="30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15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will be using a quadratic cost function, aka sum of square of errors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)−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n is a number of inputs in a batch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Other cost functions can be</a:t>
                </a:r>
              </a:p>
              <a:p>
                <a:pPr lvl="1"/>
                <a:r>
                  <a:rPr lang="en-US" dirty="0" smtClean="0"/>
                  <a:t>Cross entropy</a:t>
                </a:r>
              </a:p>
              <a:p>
                <a:pPr lvl="1"/>
                <a:r>
                  <a:rPr lang="en-US" dirty="0" smtClean="0"/>
                  <a:t>Regularization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3" t="-1769" r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32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luware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4A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uSlides" id="{20BA1C3A-CE01-BB43-B99A-F7B02762E8A7}" vid="{D8BCB348-7659-DE45-A423-C030DD6C5D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BluSlides</Template>
  <TotalTime>3474</TotalTime>
  <Words>1156</Words>
  <Application>Microsoft Macintosh PowerPoint</Application>
  <PresentationFormat>Widescreen</PresentationFormat>
  <Paragraphs>157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Calibri</vt:lpstr>
      <vt:lpstr>Cambria Math</vt:lpstr>
      <vt:lpstr>Oswald</vt:lpstr>
      <vt:lpstr>Oswald Light</vt:lpstr>
      <vt:lpstr>Segoe UI</vt:lpstr>
      <vt:lpstr>Segoe UI Semibold</vt:lpstr>
      <vt:lpstr>Wingdings</vt:lpstr>
      <vt:lpstr>Arial</vt:lpstr>
      <vt:lpstr>Office Theme</vt:lpstr>
      <vt:lpstr>BUILDING YOUR FIRST NEURAL NETWORK</vt:lpstr>
      <vt:lpstr>AGENDA</vt:lpstr>
      <vt:lpstr>MACHINE LEARNING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NOT FUNCTION</vt:lpstr>
      <vt:lpstr>AND FUNCTION</vt:lpstr>
      <vt:lpstr>XOR FUNCTION</vt:lpstr>
      <vt:lpstr>XOR FUNCTION</vt:lpstr>
      <vt:lpstr>XOR FUNCTION</vt:lpstr>
      <vt:lpstr>XOR FUNCTION</vt:lpstr>
      <vt:lpstr>DIGIT CLASSIFIER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Linda</dc:creator>
  <cp:lastModifiedBy>Mohan Rajendran</cp:lastModifiedBy>
  <cp:revision>190</cp:revision>
  <dcterms:created xsi:type="dcterms:W3CDTF">2017-04-24T09:16:12Z</dcterms:created>
  <dcterms:modified xsi:type="dcterms:W3CDTF">2017-08-02T05:42:26Z</dcterms:modified>
</cp:coreProperties>
</file>